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1157" y="3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D1C6A-8844-428A-9B74-D1BDD61ACFB7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164C8-5FC3-4ABE-9A2B-32C1D1C94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D1C6A-8844-428A-9B74-D1BDD61ACFB7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164C8-5FC3-4ABE-9A2B-32C1D1C94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D1C6A-8844-428A-9B74-D1BDD61ACFB7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164C8-5FC3-4ABE-9A2B-32C1D1C94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D1C6A-8844-428A-9B74-D1BDD61ACFB7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164C8-5FC3-4ABE-9A2B-32C1D1C94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D1C6A-8844-428A-9B74-D1BDD61ACFB7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164C8-5FC3-4ABE-9A2B-32C1D1C94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D1C6A-8844-428A-9B74-D1BDD61ACFB7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164C8-5FC3-4ABE-9A2B-32C1D1C94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D1C6A-8844-428A-9B74-D1BDD61ACFB7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164C8-5FC3-4ABE-9A2B-32C1D1C94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D1C6A-8844-428A-9B74-D1BDD61ACFB7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164C8-5FC3-4ABE-9A2B-32C1D1C94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D1C6A-8844-428A-9B74-D1BDD61ACFB7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164C8-5FC3-4ABE-9A2B-32C1D1C94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D1C6A-8844-428A-9B74-D1BDD61ACFB7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164C8-5FC3-4ABE-9A2B-32C1D1C94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D1C6A-8844-428A-9B74-D1BDD61ACFB7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164C8-5FC3-4ABE-9A2B-32C1D1C94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D1C6A-8844-428A-9B74-D1BDD61ACFB7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164C8-5FC3-4ABE-9A2B-32C1D1C94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28926" y="714356"/>
            <a:ext cx="34340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/>
              <a:t>ЭЛЕКТРОНИКА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857356" y="2285992"/>
            <a:ext cx="2899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Лекция 1. </a:t>
            </a:r>
            <a:r>
              <a:rPr lang="ru-RU" dirty="0" smtClean="0"/>
              <a:t>Полупроводники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20" y="285728"/>
            <a:ext cx="864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Полупроводник – </a:t>
            </a:r>
            <a:r>
              <a:rPr lang="ru-RU" dirty="0"/>
              <a:t>материал, удельное сопротивление </a:t>
            </a:r>
            <a:r>
              <a:rPr lang="ru-RU" dirty="0" err="1"/>
              <a:t>ρ </a:t>
            </a:r>
            <a:r>
              <a:rPr lang="ru-RU" dirty="0"/>
              <a:t>которого больше, чем у металла, но меньше чем у изолятора.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1133" t="20833" r="51367" b="61458"/>
          <a:stretch>
            <a:fillRect/>
          </a:stretch>
        </p:blipFill>
        <p:spPr bwMode="auto">
          <a:xfrm>
            <a:off x="928662" y="928670"/>
            <a:ext cx="753040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857488" y="3071810"/>
            <a:ext cx="3293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/>
              <a:t>Энергетические уровни и зоны</a:t>
            </a:r>
            <a:endParaRPr lang="ru-RU" b="1" dirty="0"/>
          </a:p>
        </p:txBody>
      </p:sp>
      <p:pic>
        <p:nvPicPr>
          <p:cNvPr id="1030" name="Picture 6" descr="http://900igr.net/up/datas/248350/014.jpg"/>
          <p:cNvPicPr>
            <a:picLocks noChangeAspect="1" noChangeArrowheads="1"/>
          </p:cNvPicPr>
          <p:nvPr/>
        </p:nvPicPr>
        <p:blipFill>
          <a:blip r:embed="rId3"/>
          <a:srcRect l="4688" t="34375" r="6249" b="20833"/>
          <a:stretch>
            <a:fillRect/>
          </a:stretch>
        </p:blipFill>
        <p:spPr bwMode="auto">
          <a:xfrm>
            <a:off x="1071538" y="3571876"/>
            <a:ext cx="7196963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214290"/>
            <a:ext cx="8858312" cy="3071834"/>
            <a:chOff x="0" y="2000240"/>
            <a:chExt cx="8858312" cy="3071834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auto">
            <a:xfrm>
              <a:off x="0" y="2000240"/>
              <a:ext cx="8858312" cy="95410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198438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4230688" algn="l"/>
                </a:tabLst>
              </a:pPr>
              <a:r>
                <a:rPr kumimoji="0" lang="kk-KZ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К полупроводникам относится</a:t>
              </a:r>
              <a:r>
                <a:rPr kumimoji="0" lang="en-US" sz="14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Ge</a:t>
              </a: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Si</a:t>
              </a: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</a:t>
              </a:r>
              <a:r>
                <a:rPr kumimoji="0" lang="en-US" sz="14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GaS</a:t>
              </a: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</a:t>
              </a:r>
              <a:r>
                <a:rPr kumimoji="0" lang="en-US" sz="14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PbS</a:t>
              </a: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</a:t>
              </a:r>
              <a:r>
                <a:rPr kumimoji="0" lang="en-US" sz="14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GaAs</a:t>
              </a: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Cu</a:t>
              </a:r>
              <a:r>
                <a:rPr kumimoji="0" lang="ru-RU" sz="1400" b="1" i="0" u="none" strike="noStrike" cap="none" normalizeH="0" baseline="-30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O</a:t>
              </a: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</a:t>
              </a:r>
              <a:r>
                <a:rPr kumimoji="0" lang="en-US" sz="14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CuCl</a:t>
              </a: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Fe</a:t>
              </a:r>
              <a:r>
                <a:rPr kumimoji="0" lang="ru-RU" sz="1400" b="1" i="0" u="none" strike="noStrike" cap="none" normalizeH="0" baseline="-30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O</a:t>
              </a:r>
              <a:r>
                <a:rPr kumimoji="0" lang="ru-RU" sz="1400" b="1" i="0" u="none" strike="noStrike" cap="none" normalizeH="0" baseline="-30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3</a:t>
              </a:r>
              <a:endPara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  <a:p>
              <a:pPr marL="0" marR="0" lvl="0" indent="198438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4230688" algn="l"/>
                </a:tabLst>
              </a:pPr>
              <a:endPara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marL="0" marR="0" lvl="0" indent="198438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4230688" algn="l"/>
                </a:tabLst>
              </a:pPr>
              <a:r>
                <a:rPr kumimoji="0" lang="ru-RU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Основным признаком, выделяющим полупроводники как особый класс веществ, является сильное </a:t>
              </a:r>
              <a:r>
                <a:rPr kumimoji="0" lang="ru-RU" sz="14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влияние </a:t>
              </a:r>
              <a:r>
                <a:rPr kumimoji="0" lang="ru-RU" sz="14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температуры</a:t>
              </a:r>
              <a:r>
                <a:rPr kumimoji="0" lang="ru-RU" sz="14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и </a:t>
              </a:r>
              <a:r>
                <a:rPr kumimoji="0" lang="ru-RU" sz="14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концентрации</a:t>
              </a:r>
              <a:r>
                <a:rPr kumimoji="0" lang="ru-RU" sz="14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примесей на их электрическую проводимость. </a:t>
              </a:r>
              <a:endPara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2"/>
            <a:srcRect l="8984" t="27083" r="58203" b="56250"/>
            <a:stretch>
              <a:fillRect/>
            </a:stretch>
          </p:blipFill>
          <p:spPr bwMode="auto">
            <a:xfrm>
              <a:off x="857256" y="3071810"/>
              <a:ext cx="7000924" cy="2000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 l="8984" t="51042" r="54102" b="23958"/>
          <a:stretch>
            <a:fillRect/>
          </a:stretch>
        </p:blipFill>
        <p:spPr bwMode="auto">
          <a:xfrm>
            <a:off x="1571604" y="4286256"/>
            <a:ext cx="656336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285720" y="3429000"/>
            <a:ext cx="8643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 </a:t>
            </a:r>
            <a:r>
              <a:rPr lang="ru-RU" b="1" dirty="0" smtClean="0"/>
              <a:t>металлах</a:t>
            </a:r>
            <a:r>
              <a:rPr lang="ru-RU" dirty="0" smtClean="0"/>
              <a:t> атомы скреплены между собой </a:t>
            </a:r>
            <a:r>
              <a:rPr lang="ru-RU" b="1" dirty="0" smtClean="0"/>
              <a:t>металлической связью</a:t>
            </a:r>
            <a:r>
              <a:rPr lang="ru-RU" dirty="0" smtClean="0"/>
              <a:t>. В полупроводника же – </a:t>
            </a:r>
            <a:r>
              <a:rPr lang="ru-RU" b="1" dirty="0" smtClean="0"/>
              <a:t>ковалентной.</a:t>
            </a:r>
            <a:r>
              <a:rPr lang="ru-RU" dirty="0" smtClean="0"/>
              <a:t> Ковалентная связь существует между атомами за счет общих электронных пар.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www.referat-web.ru/img/IMG5034377.png"/>
          <p:cNvPicPr/>
          <p:nvPr/>
        </p:nvPicPr>
        <p:blipFill rotWithShape="1"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 r="66666"/>
          <a:stretch/>
        </p:blipFill>
        <p:spPr bwMode="auto">
          <a:xfrm>
            <a:off x="1071538" y="571480"/>
            <a:ext cx="3357586" cy="29289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/>
            </a:ext>
          </a:extLst>
        </p:spPr>
      </p:pic>
      <p:grpSp>
        <p:nvGrpSpPr>
          <p:cNvPr id="27" name="Группа 26"/>
          <p:cNvGrpSpPr/>
          <p:nvPr/>
        </p:nvGrpSpPr>
        <p:grpSpPr>
          <a:xfrm>
            <a:off x="4643438" y="857232"/>
            <a:ext cx="3214710" cy="2012406"/>
            <a:chOff x="4643438" y="4214818"/>
            <a:chExt cx="3214710" cy="2012406"/>
          </a:xfrm>
        </p:grpSpPr>
        <p:sp>
          <p:nvSpPr>
            <p:cNvPr id="7" name="TextBox 6"/>
            <p:cNvSpPr txBox="1"/>
            <p:nvPr/>
          </p:nvSpPr>
          <p:spPr>
            <a:xfrm>
              <a:off x="5286380" y="4214818"/>
              <a:ext cx="19532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Полупроводник </a:t>
              </a:r>
              <a:r>
                <a:rPr lang="en-GB" dirty="0" smtClean="0"/>
                <a:t>Si</a:t>
              </a:r>
              <a:endParaRPr lang="ru-RU" dirty="0"/>
            </a:p>
          </p:txBody>
        </p:sp>
        <p:cxnSp>
          <p:nvCxnSpPr>
            <p:cNvPr id="9" name="Прямая со стрелкой 8"/>
            <p:cNvCxnSpPr/>
            <p:nvPr/>
          </p:nvCxnSpPr>
          <p:spPr>
            <a:xfrm rot="10800000" flipV="1">
              <a:off x="4643438" y="4643446"/>
              <a:ext cx="3214710" cy="7143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Группа 20"/>
            <p:cNvGrpSpPr/>
            <p:nvPr/>
          </p:nvGrpSpPr>
          <p:grpSpPr>
            <a:xfrm>
              <a:off x="5000628" y="5429264"/>
              <a:ext cx="500066" cy="797960"/>
              <a:chOff x="5000628" y="5429264"/>
              <a:chExt cx="500066" cy="797960"/>
            </a:xfrm>
          </p:grpSpPr>
          <p:cxnSp>
            <p:nvCxnSpPr>
              <p:cNvPr id="11" name="Прямая со стрелкой 10"/>
              <p:cNvCxnSpPr/>
              <p:nvPr/>
            </p:nvCxnSpPr>
            <p:spPr>
              <a:xfrm rot="10800000">
                <a:off x="5000628" y="5429264"/>
                <a:ext cx="500066" cy="1588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/>
              <p:cNvSpPr txBox="1"/>
              <p:nvPr/>
            </p:nvSpPr>
            <p:spPr>
              <a:xfrm>
                <a:off x="5143504" y="5500702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E</a:t>
                </a:r>
                <a:endParaRPr lang="ru-RU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5214942" y="5857892"/>
                <a:ext cx="2423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I</a:t>
                </a:r>
                <a:endParaRPr lang="ru-RU" dirty="0"/>
              </a:p>
            </p:txBody>
          </p:sp>
          <p:cxnSp>
            <p:nvCxnSpPr>
              <p:cNvPr id="16" name="Прямая соединительная линия 15"/>
              <p:cNvCxnSpPr/>
              <p:nvPr/>
            </p:nvCxnSpPr>
            <p:spPr>
              <a:xfrm rot="5400000">
                <a:off x="5179223" y="5965049"/>
                <a:ext cx="285752" cy="21431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/>
            <p:cNvSpPr txBox="1"/>
            <p:nvPr/>
          </p:nvSpPr>
          <p:spPr>
            <a:xfrm>
              <a:off x="6500826" y="4929198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t</a:t>
              </a:r>
              <a:endParaRPr lang="ru-RU" dirty="0"/>
            </a:p>
          </p:txBody>
        </p:sp>
        <p:cxnSp>
          <p:nvCxnSpPr>
            <p:cNvPr id="19" name="Прямая со стрелкой 18"/>
            <p:cNvCxnSpPr/>
            <p:nvPr/>
          </p:nvCxnSpPr>
          <p:spPr>
            <a:xfrm rot="16200000" flipV="1">
              <a:off x="6643702" y="5072074"/>
              <a:ext cx="286546" cy="7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Группа 21"/>
            <p:cNvGrpSpPr/>
            <p:nvPr/>
          </p:nvGrpSpPr>
          <p:grpSpPr>
            <a:xfrm>
              <a:off x="6429388" y="5429264"/>
              <a:ext cx="500066" cy="797960"/>
              <a:chOff x="5000628" y="5429264"/>
              <a:chExt cx="500066" cy="797960"/>
            </a:xfrm>
          </p:grpSpPr>
          <p:cxnSp>
            <p:nvCxnSpPr>
              <p:cNvPr id="23" name="Прямая со стрелкой 22"/>
              <p:cNvCxnSpPr/>
              <p:nvPr/>
            </p:nvCxnSpPr>
            <p:spPr>
              <a:xfrm rot="10800000">
                <a:off x="5000628" y="5429264"/>
                <a:ext cx="500066" cy="1588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/>
              <p:cNvSpPr txBox="1"/>
              <p:nvPr/>
            </p:nvSpPr>
            <p:spPr>
              <a:xfrm>
                <a:off x="5143504" y="5500702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E</a:t>
                </a:r>
                <a:endParaRPr lang="ru-RU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5214942" y="5857892"/>
                <a:ext cx="2423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I</a:t>
                </a:r>
                <a:endParaRPr lang="ru-RU" dirty="0"/>
              </a:p>
            </p:txBody>
          </p:sp>
        </p:grpSp>
      </p:grpSp>
      <p:sp>
        <p:nvSpPr>
          <p:cNvPr id="28" name="TextBox 27"/>
          <p:cNvSpPr txBox="1"/>
          <p:nvPr/>
        </p:nvSpPr>
        <p:spPr>
          <a:xfrm>
            <a:off x="3428992" y="214290"/>
            <a:ext cx="2371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Влияние температуры</a:t>
            </a:r>
            <a:endParaRPr lang="ru-RU" dirty="0"/>
          </a:p>
        </p:txBody>
      </p:sp>
      <p:pic>
        <p:nvPicPr>
          <p:cNvPr id="29" name="Рисунок 28" descr="http://infofiz.ru/joom1/images/stories/lkft/el/pt/lk37f-2.jpg"/>
          <p:cNvPicPr/>
          <p:nvPr/>
        </p:nvPicPr>
        <p:blipFill>
          <a:blip r:embed="rId3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285852" y="3786190"/>
            <a:ext cx="3143271" cy="2071702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1"/>
          <p:cNvSpPr>
            <a:spLocks noChangeArrowheads="1"/>
          </p:cNvSpPr>
          <p:nvPr/>
        </p:nvSpPr>
        <p:spPr bwMode="auto">
          <a:xfrm>
            <a:off x="4714876" y="3500438"/>
            <a:ext cx="414340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Возникновение тока за счет свободных электронов наз. –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электронная проводимость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-типа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negative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Процесс упорядоченного движения дырок –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дырочная проводимость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-типа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positive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Обе эти проводимости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СОБСТВЕННЫЕ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 l="24701" t="59260" r="30383" b="18786"/>
          <a:stretch/>
        </p:blipFill>
        <p:spPr bwMode="auto">
          <a:xfrm>
            <a:off x="928662" y="214290"/>
            <a:ext cx="7215238" cy="21431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/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/>
          <a:srcRect l="9375" t="36458" r="52539" b="47917"/>
          <a:stretch>
            <a:fillRect/>
          </a:stretch>
        </p:blipFill>
        <p:spPr bwMode="auto">
          <a:xfrm>
            <a:off x="1785918" y="2428868"/>
            <a:ext cx="6000792" cy="1384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" name="Group 2"/>
          <p:cNvGrpSpPr>
            <a:grpSpLocks/>
          </p:cNvGrpSpPr>
          <p:nvPr/>
        </p:nvGrpSpPr>
        <p:grpSpPr bwMode="auto">
          <a:xfrm>
            <a:off x="2500298" y="4000504"/>
            <a:ext cx="4518031" cy="2414598"/>
            <a:chOff x="816" y="1584"/>
            <a:chExt cx="4415" cy="2358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816" y="1962"/>
              <a:ext cx="4416" cy="1980"/>
            </a:xfrm>
            <a:prstGeom prst="rect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Oval 4"/>
            <p:cNvSpPr>
              <a:spLocks noChangeArrowheads="1"/>
            </p:cNvSpPr>
            <p:nvPr/>
          </p:nvSpPr>
          <p:spPr bwMode="auto">
            <a:xfrm>
              <a:off x="966" y="1972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2254" y="3535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966" y="2340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11" name="Oval 7"/>
            <p:cNvSpPr>
              <a:spLocks noChangeArrowheads="1"/>
            </p:cNvSpPr>
            <p:nvPr/>
          </p:nvSpPr>
          <p:spPr bwMode="auto">
            <a:xfrm>
              <a:off x="1702" y="2064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12" name="Oval 8"/>
            <p:cNvSpPr>
              <a:spLocks noChangeArrowheads="1"/>
            </p:cNvSpPr>
            <p:nvPr/>
          </p:nvSpPr>
          <p:spPr bwMode="auto">
            <a:xfrm>
              <a:off x="1150" y="2156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2162" y="2156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1242" y="3443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15" name="Oval 11"/>
            <p:cNvSpPr>
              <a:spLocks noChangeArrowheads="1"/>
            </p:cNvSpPr>
            <p:nvPr/>
          </p:nvSpPr>
          <p:spPr bwMode="auto">
            <a:xfrm>
              <a:off x="1886" y="3535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16" name="Oval 12"/>
            <p:cNvSpPr>
              <a:spLocks noChangeArrowheads="1"/>
            </p:cNvSpPr>
            <p:nvPr/>
          </p:nvSpPr>
          <p:spPr bwMode="auto">
            <a:xfrm>
              <a:off x="874" y="2799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17" name="Oval 13"/>
            <p:cNvSpPr>
              <a:spLocks noChangeArrowheads="1"/>
            </p:cNvSpPr>
            <p:nvPr/>
          </p:nvSpPr>
          <p:spPr bwMode="auto">
            <a:xfrm>
              <a:off x="2070" y="2432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18" name="Oval 14"/>
            <p:cNvSpPr>
              <a:spLocks noChangeArrowheads="1"/>
            </p:cNvSpPr>
            <p:nvPr/>
          </p:nvSpPr>
          <p:spPr bwMode="auto">
            <a:xfrm>
              <a:off x="1886" y="3168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19" name="Oval 15"/>
            <p:cNvSpPr>
              <a:spLocks noChangeArrowheads="1"/>
            </p:cNvSpPr>
            <p:nvPr/>
          </p:nvSpPr>
          <p:spPr bwMode="auto">
            <a:xfrm>
              <a:off x="2739" y="2953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20" name="Oval 16"/>
            <p:cNvSpPr>
              <a:spLocks noChangeArrowheads="1"/>
            </p:cNvSpPr>
            <p:nvPr/>
          </p:nvSpPr>
          <p:spPr bwMode="auto">
            <a:xfrm>
              <a:off x="1058" y="2616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21" name="Oval 17"/>
            <p:cNvSpPr>
              <a:spLocks noChangeArrowheads="1"/>
            </p:cNvSpPr>
            <p:nvPr/>
          </p:nvSpPr>
          <p:spPr bwMode="auto">
            <a:xfrm>
              <a:off x="961" y="3564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1069" y="3273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23" name="Oval 19"/>
            <p:cNvSpPr>
              <a:spLocks noChangeArrowheads="1"/>
            </p:cNvSpPr>
            <p:nvPr/>
          </p:nvSpPr>
          <p:spPr bwMode="auto">
            <a:xfrm>
              <a:off x="1518" y="2984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24" name="Oval 20"/>
            <p:cNvSpPr>
              <a:spLocks noChangeArrowheads="1"/>
            </p:cNvSpPr>
            <p:nvPr/>
          </p:nvSpPr>
          <p:spPr bwMode="auto">
            <a:xfrm>
              <a:off x="874" y="3075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25" name="Oval 21"/>
            <p:cNvSpPr>
              <a:spLocks noChangeArrowheads="1"/>
            </p:cNvSpPr>
            <p:nvPr/>
          </p:nvSpPr>
          <p:spPr bwMode="auto">
            <a:xfrm>
              <a:off x="2162" y="3259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26" name="Oval 22"/>
            <p:cNvSpPr>
              <a:spLocks noChangeArrowheads="1"/>
            </p:cNvSpPr>
            <p:nvPr/>
          </p:nvSpPr>
          <p:spPr bwMode="auto">
            <a:xfrm>
              <a:off x="1334" y="1972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27" name="Oval 23"/>
            <p:cNvSpPr>
              <a:spLocks noChangeArrowheads="1"/>
            </p:cNvSpPr>
            <p:nvPr/>
          </p:nvSpPr>
          <p:spPr bwMode="auto">
            <a:xfrm>
              <a:off x="1432" y="3566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28" name="Oval 24"/>
            <p:cNvSpPr>
              <a:spLocks noChangeArrowheads="1"/>
            </p:cNvSpPr>
            <p:nvPr/>
          </p:nvSpPr>
          <p:spPr bwMode="auto">
            <a:xfrm>
              <a:off x="1242" y="2432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29" name="Oval 25"/>
            <p:cNvSpPr>
              <a:spLocks noChangeArrowheads="1"/>
            </p:cNvSpPr>
            <p:nvPr/>
          </p:nvSpPr>
          <p:spPr bwMode="auto">
            <a:xfrm>
              <a:off x="1794" y="2524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30" name="Oval 26"/>
            <p:cNvSpPr>
              <a:spLocks noChangeArrowheads="1"/>
            </p:cNvSpPr>
            <p:nvPr/>
          </p:nvSpPr>
          <p:spPr bwMode="auto">
            <a:xfrm>
              <a:off x="1632" y="2720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31" name="Oval 27"/>
            <p:cNvSpPr>
              <a:spLocks noChangeArrowheads="1"/>
            </p:cNvSpPr>
            <p:nvPr/>
          </p:nvSpPr>
          <p:spPr bwMode="auto">
            <a:xfrm>
              <a:off x="2389" y="1992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32" name="Oval 28"/>
            <p:cNvSpPr>
              <a:spLocks noChangeArrowheads="1"/>
            </p:cNvSpPr>
            <p:nvPr/>
          </p:nvSpPr>
          <p:spPr bwMode="auto">
            <a:xfrm>
              <a:off x="2331" y="2574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33" name="Oval 29"/>
            <p:cNvSpPr>
              <a:spLocks noChangeArrowheads="1"/>
            </p:cNvSpPr>
            <p:nvPr/>
          </p:nvSpPr>
          <p:spPr bwMode="auto">
            <a:xfrm>
              <a:off x="1978" y="2707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34" name="Oval 30"/>
            <p:cNvSpPr>
              <a:spLocks noChangeArrowheads="1"/>
            </p:cNvSpPr>
            <p:nvPr/>
          </p:nvSpPr>
          <p:spPr bwMode="auto">
            <a:xfrm>
              <a:off x="1242" y="2984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35" name="Oval 31"/>
            <p:cNvSpPr>
              <a:spLocks noChangeArrowheads="1"/>
            </p:cNvSpPr>
            <p:nvPr/>
          </p:nvSpPr>
          <p:spPr bwMode="auto">
            <a:xfrm>
              <a:off x="2162" y="2892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36" name="Oval 32"/>
            <p:cNvSpPr>
              <a:spLocks noChangeArrowheads="1"/>
            </p:cNvSpPr>
            <p:nvPr/>
          </p:nvSpPr>
          <p:spPr bwMode="auto">
            <a:xfrm>
              <a:off x="1426" y="3259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37" name="Oval 33"/>
            <p:cNvSpPr>
              <a:spLocks noChangeArrowheads="1"/>
            </p:cNvSpPr>
            <p:nvPr/>
          </p:nvSpPr>
          <p:spPr bwMode="auto">
            <a:xfrm>
              <a:off x="2564" y="3302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38" name="Oval 34"/>
            <p:cNvSpPr>
              <a:spLocks noChangeArrowheads="1"/>
            </p:cNvSpPr>
            <p:nvPr/>
          </p:nvSpPr>
          <p:spPr bwMode="auto">
            <a:xfrm>
              <a:off x="1518" y="2248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39" name="Oval 35"/>
            <p:cNvSpPr>
              <a:spLocks noChangeArrowheads="1"/>
            </p:cNvSpPr>
            <p:nvPr/>
          </p:nvSpPr>
          <p:spPr bwMode="auto">
            <a:xfrm>
              <a:off x="1886" y="2248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40" name="Oval 36"/>
            <p:cNvSpPr>
              <a:spLocks noChangeArrowheads="1"/>
            </p:cNvSpPr>
            <p:nvPr/>
          </p:nvSpPr>
          <p:spPr bwMode="auto">
            <a:xfrm>
              <a:off x="1334" y="2707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41" name="Oval 37"/>
            <p:cNvSpPr>
              <a:spLocks noChangeArrowheads="1"/>
            </p:cNvSpPr>
            <p:nvPr/>
          </p:nvSpPr>
          <p:spPr bwMode="auto">
            <a:xfrm>
              <a:off x="1978" y="1972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42" name="Oval 38"/>
            <p:cNvSpPr>
              <a:spLocks noChangeArrowheads="1"/>
            </p:cNvSpPr>
            <p:nvPr/>
          </p:nvSpPr>
          <p:spPr bwMode="auto">
            <a:xfrm>
              <a:off x="1610" y="3443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43" name="Oval 39"/>
            <p:cNvSpPr>
              <a:spLocks noChangeArrowheads="1"/>
            </p:cNvSpPr>
            <p:nvPr/>
          </p:nvSpPr>
          <p:spPr bwMode="auto">
            <a:xfrm>
              <a:off x="2680" y="2225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44" name="Oval 40"/>
            <p:cNvSpPr>
              <a:spLocks noChangeArrowheads="1"/>
            </p:cNvSpPr>
            <p:nvPr/>
          </p:nvSpPr>
          <p:spPr bwMode="auto">
            <a:xfrm>
              <a:off x="4953" y="3069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45" name="Oval 41"/>
            <p:cNvSpPr>
              <a:spLocks noChangeArrowheads="1"/>
            </p:cNvSpPr>
            <p:nvPr/>
          </p:nvSpPr>
          <p:spPr bwMode="auto">
            <a:xfrm>
              <a:off x="3554" y="2429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46" name="Oval 42"/>
            <p:cNvSpPr>
              <a:spLocks noChangeArrowheads="1"/>
            </p:cNvSpPr>
            <p:nvPr/>
          </p:nvSpPr>
          <p:spPr bwMode="auto">
            <a:xfrm>
              <a:off x="3991" y="2516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47" name="Oval 43"/>
            <p:cNvSpPr>
              <a:spLocks noChangeArrowheads="1"/>
            </p:cNvSpPr>
            <p:nvPr/>
          </p:nvSpPr>
          <p:spPr bwMode="auto">
            <a:xfrm>
              <a:off x="3962" y="3506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48" name="Oval 44"/>
            <p:cNvSpPr>
              <a:spLocks noChangeArrowheads="1"/>
            </p:cNvSpPr>
            <p:nvPr/>
          </p:nvSpPr>
          <p:spPr bwMode="auto">
            <a:xfrm>
              <a:off x="4021" y="2225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49" name="Oval 45"/>
            <p:cNvSpPr>
              <a:spLocks noChangeArrowheads="1"/>
            </p:cNvSpPr>
            <p:nvPr/>
          </p:nvSpPr>
          <p:spPr bwMode="auto">
            <a:xfrm>
              <a:off x="3205" y="2749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50" name="Oval 46"/>
            <p:cNvSpPr>
              <a:spLocks noChangeArrowheads="1"/>
            </p:cNvSpPr>
            <p:nvPr/>
          </p:nvSpPr>
          <p:spPr bwMode="auto">
            <a:xfrm>
              <a:off x="3554" y="2865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51" name="Oval 47"/>
            <p:cNvSpPr>
              <a:spLocks noChangeArrowheads="1"/>
            </p:cNvSpPr>
            <p:nvPr/>
          </p:nvSpPr>
          <p:spPr bwMode="auto">
            <a:xfrm>
              <a:off x="3321" y="3506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52" name="Oval 48"/>
            <p:cNvSpPr>
              <a:spLocks noChangeArrowheads="1"/>
            </p:cNvSpPr>
            <p:nvPr/>
          </p:nvSpPr>
          <p:spPr bwMode="auto">
            <a:xfrm>
              <a:off x="3846" y="3098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53" name="Oval 49"/>
            <p:cNvSpPr>
              <a:spLocks noChangeArrowheads="1"/>
            </p:cNvSpPr>
            <p:nvPr/>
          </p:nvSpPr>
          <p:spPr bwMode="auto">
            <a:xfrm>
              <a:off x="4924" y="3390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54" name="Oval 50"/>
            <p:cNvSpPr>
              <a:spLocks noChangeArrowheads="1"/>
            </p:cNvSpPr>
            <p:nvPr/>
          </p:nvSpPr>
          <p:spPr bwMode="auto">
            <a:xfrm>
              <a:off x="3147" y="2137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55" name="Oval 51"/>
            <p:cNvSpPr>
              <a:spLocks noChangeArrowheads="1"/>
            </p:cNvSpPr>
            <p:nvPr/>
          </p:nvSpPr>
          <p:spPr bwMode="auto">
            <a:xfrm>
              <a:off x="3700" y="3361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56" name="Oval 52"/>
            <p:cNvSpPr>
              <a:spLocks noChangeArrowheads="1"/>
            </p:cNvSpPr>
            <p:nvPr/>
          </p:nvSpPr>
          <p:spPr bwMode="auto">
            <a:xfrm>
              <a:off x="4632" y="3448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57" name="Oval 53"/>
            <p:cNvSpPr>
              <a:spLocks noChangeArrowheads="1"/>
            </p:cNvSpPr>
            <p:nvPr/>
          </p:nvSpPr>
          <p:spPr bwMode="auto">
            <a:xfrm>
              <a:off x="4254" y="3332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58" name="Oval 54"/>
            <p:cNvSpPr>
              <a:spLocks noChangeArrowheads="1"/>
            </p:cNvSpPr>
            <p:nvPr/>
          </p:nvSpPr>
          <p:spPr bwMode="auto">
            <a:xfrm>
              <a:off x="3962" y="2836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59" name="Oval 55"/>
            <p:cNvSpPr>
              <a:spLocks noChangeArrowheads="1"/>
            </p:cNvSpPr>
            <p:nvPr/>
          </p:nvSpPr>
          <p:spPr bwMode="auto">
            <a:xfrm>
              <a:off x="4429" y="3098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60" name="Oval 56"/>
            <p:cNvSpPr>
              <a:spLocks noChangeArrowheads="1"/>
            </p:cNvSpPr>
            <p:nvPr/>
          </p:nvSpPr>
          <p:spPr bwMode="auto">
            <a:xfrm>
              <a:off x="4429" y="2778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61" name="Oval 57"/>
            <p:cNvSpPr>
              <a:spLocks noChangeArrowheads="1"/>
            </p:cNvSpPr>
            <p:nvPr/>
          </p:nvSpPr>
          <p:spPr bwMode="auto">
            <a:xfrm>
              <a:off x="4312" y="3623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62" name="Oval 58"/>
            <p:cNvSpPr>
              <a:spLocks noChangeArrowheads="1"/>
            </p:cNvSpPr>
            <p:nvPr/>
          </p:nvSpPr>
          <p:spPr bwMode="auto">
            <a:xfrm>
              <a:off x="3671" y="2137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63" name="Oval 59"/>
            <p:cNvSpPr>
              <a:spLocks noChangeArrowheads="1"/>
            </p:cNvSpPr>
            <p:nvPr/>
          </p:nvSpPr>
          <p:spPr bwMode="auto">
            <a:xfrm>
              <a:off x="4429" y="2429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64" name="Oval 60"/>
            <p:cNvSpPr>
              <a:spLocks noChangeArrowheads="1"/>
            </p:cNvSpPr>
            <p:nvPr/>
          </p:nvSpPr>
          <p:spPr bwMode="auto">
            <a:xfrm>
              <a:off x="4807" y="2632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65" name="Oval 61"/>
            <p:cNvSpPr>
              <a:spLocks noChangeArrowheads="1"/>
            </p:cNvSpPr>
            <p:nvPr/>
          </p:nvSpPr>
          <p:spPr bwMode="auto">
            <a:xfrm>
              <a:off x="4924" y="2254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66" name="Oval 62"/>
            <p:cNvSpPr>
              <a:spLocks noChangeArrowheads="1"/>
            </p:cNvSpPr>
            <p:nvPr/>
          </p:nvSpPr>
          <p:spPr bwMode="auto">
            <a:xfrm>
              <a:off x="4399" y="2079"/>
              <a:ext cx="184" cy="184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lnSpc>
                  <a:spcPct val="96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200">
                  <a:solidFill>
                    <a:srgbClr val="003366"/>
                  </a:solidFill>
                </a:rPr>
                <a:t>–</a:t>
              </a:r>
            </a:p>
          </p:txBody>
        </p:sp>
        <p:sp>
          <p:nvSpPr>
            <p:cNvPr id="67" name="Text Box 63"/>
            <p:cNvSpPr txBox="1">
              <a:spLocks noChangeArrowheads="1"/>
            </p:cNvSpPr>
            <p:nvPr/>
          </p:nvSpPr>
          <p:spPr bwMode="auto">
            <a:xfrm>
              <a:off x="1719" y="1584"/>
              <a:ext cx="437" cy="34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0" hangingPunct="0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3200">
                  <a:solidFill>
                    <a:srgbClr val="003366"/>
                  </a:solidFill>
                </a:rPr>
                <a:t>p</a:t>
              </a:r>
            </a:p>
          </p:txBody>
        </p:sp>
        <p:sp>
          <p:nvSpPr>
            <p:cNvPr id="68" name="Text Box 64"/>
            <p:cNvSpPr txBox="1">
              <a:spLocks noChangeArrowheads="1"/>
            </p:cNvSpPr>
            <p:nvPr/>
          </p:nvSpPr>
          <p:spPr bwMode="auto">
            <a:xfrm>
              <a:off x="3904" y="1584"/>
              <a:ext cx="437" cy="34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0" hangingPunct="0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3200">
                  <a:solidFill>
                    <a:srgbClr val="003366"/>
                  </a:solidFill>
                </a:rPr>
                <a:t>n</a:t>
              </a:r>
            </a:p>
          </p:txBody>
        </p:sp>
        <p:sp>
          <p:nvSpPr>
            <p:cNvPr id="69" name="Line 65"/>
            <p:cNvSpPr>
              <a:spLocks noChangeShapeType="1"/>
            </p:cNvSpPr>
            <p:nvPr/>
          </p:nvSpPr>
          <p:spPr bwMode="auto">
            <a:xfrm>
              <a:off x="3030" y="1962"/>
              <a:ext cx="1" cy="198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1" y="357166"/>
            <a:ext cx="4882793" cy="200026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3950" y="2767013"/>
            <a:ext cx="4400550" cy="3581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81725" y="328613"/>
            <a:ext cx="2266950" cy="6010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214546" y="2428868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ПРЯМОЕ ВКЛЮЧЕНИЕ</a:t>
            </a:r>
            <a:endParaRPr lang="ru-RU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286124"/>
            <a:ext cx="4660900" cy="3038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44108" y="857232"/>
            <a:ext cx="3304622" cy="54959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714480" y="2357430"/>
            <a:ext cx="2552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ОБРАТНОЕ ВКЛЮЧЕНИЕ</a:t>
            </a:r>
            <a:endParaRPr lang="ru-RU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035425" y="2606675"/>
            <a:ext cx="4351338" cy="231050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9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dirty="0"/>
              <a:t>1.Металлическая  </a:t>
            </a:r>
            <a:r>
              <a:rPr lang="en-GB" sz="2400" dirty="0" err="1"/>
              <a:t>трубка</a:t>
            </a:r>
            <a:r>
              <a:rPr lang="en-GB" sz="2400" dirty="0"/>
              <a:t>.  2.Стекло.  3.Выводы.  4.Герметически  </a:t>
            </a:r>
            <a:r>
              <a:rPr lang="en-GB" sz="2400" dirty="0" err="1"/>
              <a:t>закрытый</a:t>
            </a:r>
            <a:r>
              <a:rPr lang="en-GB" sz="2400" dirty="0"/>
              <a:t>  </a:t>
            </a:r>
            <a:r>
              <a:rPr lang="en-GB" sz="2400" dirty="0" err="1"/>
              <a:t>сварной</a:t>
            </a:r>
            <a:r>
              <a:rPr lang="en-GB" sz="2400" dirty="0"/>
              <a:t>  </a:t>
            </a:r>
            <a:r>
              <a:rPr lang="en-GB" sz="2400" dirty="0" err="1"/>
              <a:t>металлический</a:t>
            </a:r>
            <a:r>
              <a:rPr lang="en-GB" sz="2400" dirty="0"/>
              <a:t>  </a:t>
            </a:r>
            <a:r>
              <a:rPr lang="en-GB" sz="2400" dirty="0" err="1"/>
              <a:t>корпус</a:t>
            </a:r>
            <a:r>
              <a:rPr lang="en-GB" sz="2400" dirty="0"/>
              <a:t>.  5. </a:t>
            </a:r>
            <a:r>
              <a:rPr lang="en-GB" sz="2400" dirty="0" err="1"/>
              <a:t>Капля</a:t>
            </a:r>
            <a:r>
              <a:rPr lang="en-GB" sz="2400" dirty="0"/>
              <a:t>  </a:t>
            </a:r>
            <a:r>
              <a:rPr lang="en-GB" sz="2400" dirty="0" err="1"/>
              <a:t>индия</a:t>
            </a:r>
            <a:r>
              <a:rPr lang="en-GB" sz="2400" dirty="0"/>
              <a:t>.  6.Пластинка  </a:t>
            </a:r>
            <a:r>
              <a:rPr lang="en-GB" sz="2400" dirty="0" err="1"/>
              <a:t>германия</a:t>
            </a:r>
            <a:r>
              <a:rPr lang="en-GB" sz="2400" dirty="0"/>
              <a:t>. 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285992"/>
            <a:ext cx="2160587" cy="3706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1506" name="Picture 2" descr="https://electroinfo.net/wp-content/uploads/2020/01/d2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357166"/>
            <a:ext cx="2786046" cy="18573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015783"/>
            <a:ext cx="6072230" cy="548505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357554" y="428604"/>
            <a:ext cx="20980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/>
              <a:t>ВАХ диода</a:t>
            </a:r>
            <a:endParaRPr lang="ru-RU" sz="32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230</Words>
  <Application>Microsoft Office PowerPoint</Application>
  <PresentationFormat>Экран (4:3)</PresentationFormat>
  <Paragraphs>84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14</cp:revision>
  <dcterms:created xsi:type="dcterms:W3CDTF">2020-09-01T08:47:16Z</dcterms:created>
  <dcterms:modified xsi:type="dcterms:W3CDTF">2024-01-17T09:32:23Z</dcterms:modified>
</cp:coreProperties>
</file>